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1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38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2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4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3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0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A232-EDAB-4EBD-A2F0-7423B18D1F3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89198C-CC91-40A6-B1C9-B9C35AC57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5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B63FBF-69E2-42DD-829C-796C573A3D2E}"/>
              </a:ext>
            </a:extLst>
          </p:cNvPr>
          <p:cNvSpPr txBox="1"/>
          <p:nvPr/>
        </p:nvSpPr>
        <p:spPr>
          <a:xfrm>
            <a:off x="8196404" y="1808292"/>
            <a:ext cx="3670475" cy="3881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All dues include a $3 PBIS fee.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>
                <a:highlight>
                  <a:srgbClr val="FFFF00"/>
                </a:highlight>
              </a:rPr>
              <a:t>Cap and Gowns are included in the prices listed but will have to be paid DIRECTLY to Jostens via their website. 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Cap/Gown units are $45.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29572-6F97-48D7-9FA5-A2A7EA7C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Class of 2023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9F702C2-A701-409E-8497-4B944F0090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795761"/>
              </p:ext>
            </p:extLst>
          </p:nvPr>
        </p:nvGraphicFramePr>
        <p:xfrm>
          <a:off x="643465" y="805389"/>
          <a:ext cx="6909480" cy="525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019">
                  <a:extLst>
                    <a:ext uri="{9D8B030D-6E8A-4147-A177-3AD203B41FA5}">
                      <a16:colId xmlns:a16="http://schemas.microsoft.com/office/drawing/2014/main" val="104468214"/>
                    </a:ext>
                  </a:extLst>
                </a:gridCol>
                <a:gridCol w="3827461">
                  <a:extLst>
                    <a:ext uri="{9D8B030D-6E8A-4147-A177-3AD203B41FA5}">
                      <a16:colId xmlns:a16="http://schemas.microsoft.com/office/drawing/2014/main" val="1858542298"/>
                    </a:ext>
                  </a:extLst>
                </a:gridCol>
              </a:tblGrid>
              <a:tr h="684779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Basic Package</a:t>
                      </a:r>
                    </a:p>
                    <a:p>
                      <a:pPr algn="ctr"/>
                      <a:r>
                        <a:rPr lang="en-US" sz="1800"/>
                        <a:t>$150</a:t>
                      </a:r>
                    </a:p>
                  </a:txBody>
                  <a:tcPr marL="92538" marR="92538" marT="46269" marB="462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Patriot Package</a:t>
                      </a:r>
                    </a:p>
                    <a:p>
                      <a:pPr algn="ctr"/>
                      <a:r>
                        <a:rPr lang="en-US" sz="1800"/>
                        <a:t>$300</a:t>
                      </a:r>
                    </a:p>
                  </a:txBody>
                  <a:tcPr marL="92538" marR="92538" marT="46269" marB="46269"/>
                </a:tc>
                <a:extLst>
                  <a:ext uri="{0D108BD9-81ED-4DB2-BD59-A6C34878D82A}">
                    <a16:rowId xmlns:a16="http://schemas.microsoft.com/office/drawing/2014/main" val="635924984"/>
                  </a:ext>
                </a:extLst>
              </a:tr>
              <a:tr h="4571361">
                <a:tc>
                  <a:txBody>
                    <a:bodyPr/>
                    <a:lstStyle/>
                    <a:p>
                      <a:r>
                        <a:rPr lang="en-US" sz="1800"/>
                        <a:t>Official Senior Shirt</a:t>
                      </a:r>
                    </a:p>
                    <a:p>
                      <a:r>
                        <a:rPr lang="en-US" sz="1800"/>
                        <a:t>Senior Hat</a:t>
                      </a:r>
                    </a:p>
                    <a:p>
                      <a:r>
                        <a:rPr lang="en-US" sz="1800"/>
                        <a:t>Senior Key Tag</a:t>
                      </a:r>
                    </a:p>
                    <a:p>
                      <a:r>
                        <a:rPr lang="en-US" sz="1800"/>
                        <a:t>Senior Bracelet</a:t>
                      </a:r>
                    </a:p>
                    <a:p>
                      <a:r>
                        <a:rPr lang="en-US" sz="1800"/>
                        <a:t>C/O 23 Yard Sign</a:t>
                      </a:r>
                    </a:p>
                    <a:p>
                      <a:r>
                        <a:rPr lang="en-US" sz="1800"/>
                        <a:t>Senior Cookout</a:t>
                      </a:r>
                    </a:p>
                    <a:p>
                      <a:r>
                        <a:rPr lang="en-US" sz="1800"/>
                        <a:t>Senior Parade</a:t>
                      </a:r>
                    </a:p>
                    <a:p>
                      <a:r>
                        <a:rPr lang="en-US" sz="1800"/>
                        <a:t>Decision Day</a:t>
                      </a:r>
                    </a:p>
                    <a:p>
                      <a:r>
                        <a:rPr lang="en-US" sz="1800"/>
                        <a:t>Senior Events (Fall/Spring)</a:t>
                      </a:r>
                    </a:p>
                    <a:p>
                      <a:r>
                        <a:rPr lang="en-US" sz="1800"/>
                        <a:t>Cap/Gown</a:t>
                      </a:r>
                    </a:p>
                    <a:p>
                      <a:r>
                        <a:rPr lang="en-US" sz="1800"/>
                        <a:t>Graduation Costs</a:t>
                      </a:r>
                    </a:p>
                  </a:txBody>
                  <a:tcPr marL="92538" marR="92538" marT="46269" marB="4626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Official Senior Shirt</a:t>
                      </a:r>
                    </a:p>
                    <a:p>
                      <a:r>
                        <a:rPr lang="en-US" sz="1800"/>
                        <a:t>Senior Hat</a:t>
                      </a:r>
                    </a:p>
                    <a:p>
                      <a:r>
                        <a:rPr lang="en-US" sz="1800"/>
                        <a:t>Senior Key Tag</a:t>
                      </a:r>
                    </a:p>
                    <a:p>
                      <a:r>
                        <a:rPr lang="en-US" sz="1800"/>
                        <a:t>Senior Bracelet</a:t>
                      </a:r>
                    </a:p>
                    <a:p>
                      <a:r>
                        <a:rPr lang="en-US" sz="1800"/>
                        <a:t>C/O 23 Yard Sign</a:t>
                      </a:r>
                    </a:p>
                    <a:p>
                      <a:r>
                        <a:rPr lang="en-US" sz="1800"/>
                        <a:t>Senior Cookout</a:t>
                      </a:r>
                    </a:p>
                    <a:p>
                      <a:r>
                        <a:rPr lang="en-US" sz="1800"/>
                        <a:t>Senior Parade</a:t>
                      </a:r>
                    </a:p>
                    <a:p>
                      <a:r>
                        <a:rPr lang="en-US" sz="1800"/>
                        <a:t>Decision Day</a:t>
                      </a:r>
                    </a:p>
                    <a:p>
                      <a:r>
                        <a:rPr lang="en-US" sz="1800"/>
                        <a:t>Senior Events (Fall/Spring)</a:t>
                      </a:r>
                    </a:p>
                    <a:p>
                      <a:r>
                        <a:rPr lang="en-US" sz="1800"/>
                        <a:t>Cap/Gown</a:t>
                      </a:r>
                    </a:p>
                    <a:p>
                      <a:r>
                        <a:rPr lang="en-US" sz="1800"/>
                        <a:t>Graduation Costs</a:t>
                      </a:r>
                    </a:p>
                    <a:p>
                      <a:r>
                        <a:rPr lang="en-US" sz="1800"/>
                        <a:t>Personalized Senior Hoodie</a:t>
                      </a:r>
                    </a:p>
                    <a:p>
                      <a:r>
                        <a:rPr lang="en-US" sz="1800"/>
                        <a:t>Personalized Senior Blanket</a:t>
                      </a:r>
                    </a:p>
                    <a:p>
                      <a:r>
                        <a:rPr lang="en-US" sz="1800"/>
                        <a:t>Personalized Senior Jacket</a:t>
                      </a:r>
                    </a:p>
                    <a:p>
                      <a:r>
                        <a:rPr lang="en-US" sz="1800"/>
                        <a:t>Personalized C/O 23 Yard Sign w/ picture</a:t>
                      </a:r>
                    </a:p>
                  </a:txBody>
                  <a:tcPr marL="92538" marR="92538" marT="46269" marB="46269"/>
                </a:tc>
                <a:extLst>
                  <a:ext uri="{0D108BD9-81ED-4DB2-BD59-A6C34878D82A}">
                    <a16:rowId xmlns:a16="http://schemas.microsoft.com/office/drawing/2014/main" val="23808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77"/>
    </mc:Choice>
    <mc:Fallback xmlns="">
      <p:transition spd="slow" advTm="588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F8DF-73CB-4B15-A329-89B9712DD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5040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Senior Dues with Cap/Gown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C27F-2766-409B-9A36-22C337BE2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558" y="2061950"/>
            <a:ext cx="5181600" cy="3842045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u="sng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BASIC PLAN</a:t>
            </a:r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$150</a:t>
            </a:r>
          </a:p>
          <a:p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Cap/Gown Unit is $45</a:t>
            </a:r>
          </a:p>
          <a:p>
            <a:pPr lvl="1"/>
            <a:r>
              <a:rPr lang="en-US" sz="7200" dirty="0">
                <a:solidFill>
                  <a:srgbClr val="C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will be paid directly to Jostens.</a:t>
            </a:r>
          </a:p>
          <a:p>
            <a:pPr lvl="1"/>
            <a:r>
              <a:rPr lang="en-US" sz="7200" dirty="0">
                <a:solidFill>
                  <a:srgbClr val="C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price will increase at Jostens discretion after March 1, 2023</a:t>
            </a:r>
          </a:p>
          <a:p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Remaining Dues Costs:  $105</a:t>
            </a:r>
          </a:p>
          <a:p>
            <a:pPr lvl="1"/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will be paid directly to HHS via Website, exact Cash, or money order.</a:t>
            </a:r>
          </a:p>
          <a:p>
            <a:r>
              <a:rPr lang="en-US" sz="7200" b="1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Total Cost: $150</a:t>
            </a:r>
          </a:p>
          <a:p>
            <a:r>
              <a:rPr lang="en-US" sz="7200" dirty="0"/>
              <a:t>There is a 4% convenience fee if you pay online.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A7F07-F83C-4920-B3B8-AC5365A32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78866"/>
            <a:ext cx="5705475" cy="3995780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u="sng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PATRIOT PLAN</a:t>
            </a:r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$300</a:t>
            </a:r>
          </a:p>
          <a:p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Cap/Gown Unit is $45</a:t>
            </a:r>
          </a:p>
          <a:p>
            <a:pPr lvl="1"/>
            <a:r>
              <a:rPr lang="en-US" sz="7200" dirty="0">
                <a:solidFill>
                  <a:srgbClr val="C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will be paid directly to Jostens.</a:t>
            </a:r>
          </a:p>
          <a:p>
            <a:pPr lvl="1"/>
            <a:r>
              <a:rPr lang="en-US" sz="7200" dirty="0">
                <a:solidFill>
                  <a:srgbClr val="C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price will increase at Jostens discretion after March 1, 2023</a:t>
            </a:r>
          </a:p>
          <a:p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Remaining Dues Costs:  $255</a:t>
            </a:r>
            <a:endParaRPr lang="en-US" sz="7200" b="1" i="1" dirty="0">
              <a:solidFill>
                <a:srgbClr val="00206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en-US" sz="72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This will be paid directly to HHS via Website, exact Cash, or money order.</a:t>
            </a:r>
          </a:p>
          <a:p>
            <a:r>
              <a:rPr lang="en-US" sz="7200" b="1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Total Cost: $300</a:t>
            </a:r>
          </a:p>
          <a:p>
            <a:r>
              <a:rPr lang="en-US" sz="7200" dirty="0"/>
              <a:t>There is a 4% convenience fee if you pay online.</a:t>
            </a:r>
          </a:p>
          <a:p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B2265-C699-4880-9471-AAB7ED0B6057}"/>
              </a:ext>
            </a:extLst>
          </p:cNvPr>
          <p:cNvSpPr txBox="1"/>
          <p:nvPr/>
        </p:nvSpPr>
        <p:spPr>
          <a:xfrm>
            <a:off x="1404937" y="660309"/>
            <a:ext cx="938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All dues total costs include cap and gown. Cap and Gown cost will be paid directly to Jostens. The remaining balance will be paid to </a:t>
            </a:r>
            <a:r>
              <a:rPr lang="en-US" b="1" dirty="0">
                <a:highlight>
                  <a:srgbClr val="FFFF00"/>
                </a:highlight>
              </a:rPr>
              <a:t>HHS. See Explanation Below</a:t>
            </a:r>
            <a:r>
              <a:rPr lang="en-US" dirty="0">
                <a:highlight>
                  <a:srgbClr val="FFFF00"/>
                </a:highlight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E0A1D0-BABF-47D6-8D41-79186E146479}"/>
              </a:ext>
            </a:extLst>
          </p:cNvPr>
          <p:cNvSpPr txBox="1"/>
          <p:nvPr/>
        </p:nvSpPr>
        <p:spPr>
          <a:xfrm>
            <a:off x="1691481" y="6211669"/>
            <a:ext cx="8605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*In the event of a cancelled graduation, refunds will be provided. Refunds will only be provided for missed events. Refunds will go out in June 2023.*</a:t>
            </a:r>
          </a:p>
        </p:txBody>
      </p:sp>
    </p:spTree>
    <p:extLst>
      <p:ext uri="{BB962C8B-B14F-4D97-AF65-F5344CB8AC3E}">
        <p14:creationId xmlns:p14="http://schemas.microsoft.com/office/powerpoint/2010/main" val="356732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00"/>
    </mc:Choice>
    <mc:Fallback xmlns="">
      <p:transition spd="slow" advTm="9470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26</TotalTime>
  <Words>352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Cavolini</vt:lpstr>
      <vt:lpstr>Gill Sans MT</vt:lpstr>
      <vt:lpstr>Gallery</vt:lpstr>
      <vt:lpstr>Class of 2023</vt:lpstr>
      <vt:lpstr>Senior Dues with Cap/Gown Breakdown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dues explanation and fall activitydescription</dc:title>
  <dc:creator>L'anda Benton</dc:creator>
  <cp:lastModifiedBy>Melanie Hooley</cp:lastModifiedBy>
  <cp:revision>3</cp:revision>
  <dcterms:created xsi:type="dcterms:W3CDTF">2022-07-28T13:59:52Z</dcterms:created>
  <dcterms:modified xsi:type="dcterms:W3CDTF">2022-09-09T18:07:28Z</dcterms:modified>
</cp:coreProperties>
</file>